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5" r:id="rId4"/>
    <p:sldId id="276" r:id="rId5"/>
    <p:sldId id="260" r:id="rId6"/>
    <p:sldId id="257" r:id="rId7"/>
    <p:sldId id="273" r:id="rId8"/>
    <p:sldId id="261" r:id="rId9"/>
    <p:sldId id="258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71" r:id="rId18"/>
    <p:sldId id="268" r:id="rId19"/>
    <p:sldId id="269" r:id="rId20"/>
    <p:sldId id="270" r:id="rId21"/>
    <p:sldId id="259" r:id="rId22"/>
    <p:sldId id="274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422C16"/>
    <a:srgbClr val="0C788E"/>
    <a:srgbClr val="025198"/>
    <a:srgbClr val="000099"/>
    <a:srgbClr val="1C1C1C"/>
    <a:srgbClr val="FF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68" d="100"/>
          <a:sy n="68" d="100"/>
        </p:scale>
        <p:origin x="11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6F804-960F-493D-80B8-F1D099EB026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3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2F45D-A922-45A2-A2AD-E497BE174A2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3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D84B-771F-4674-B5D8-9DB460FE8C2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3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6F804-960F-493D-80B8-F1D099EB026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FE6E-950C-476E-9D03-72E8EB96DE5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39D9F-3947-49D7-893A-3B7928A6187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74588-30F2-42DA-AD86-1071EE26D7A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ACCE1-7298-4A2C-A337-EE12E9544D7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11C39-EAC5-4E21-8051-4B5CF1702EC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5CF0-8FCB-4E6A-A73C-A82FD836CA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C043E-A42D-45F1-9C9F-04757622C91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FE6E-950C-476E-9D03-72E8EB96DE5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5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266A-6171-411E-AF07-6D4936BB51E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2F45D-A922-45A2-A2AD-E497BE174A2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D84B-771F-4674-B5D8-9DB460FE8C2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6F804-960F-493D-80B8-F1D099EB026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FE6E-950C-476E-9D03-72E8EB96DE5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39D9F-3947-49D7-893A-3B7928A6187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74588-30F2-42DA-AD86-1071EE26D7A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ACCE1-7298-4A2C-A337-EE12E9544D7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11C39-EAC5-4E21-8051-4B5CF1702EC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5CF0-8FCB-4E6A-A73C-A82FD836CA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39D9F-3947-49D7-893A-3B7928A6187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7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C043E-A42D-45F1-9C9F-04757622C91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266A-6171-411E-AF07-6D4936BB51E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2F45D-A922-45A2-A2AD-E497BE174A2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D84B-771F-4674-B5D8-9DB460FE8C2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74588-30F2-42DA-AD86-1071EE26D7A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2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ACCE1-7298-4A2C-A337-EE12E9544D7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3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11C39-EAC5-4E21-8051-4B5CF1702EC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5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5CF0-8FCB-4E6A-A73C-A82FD836CA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C043E-A42D-45F1-9C9F-04757622C91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3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266A-6171-411E-AF07-6D4936BB51E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EFA50D-D255-41A0-AEF4-E91D19EAD76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EFA50D-D255-41A0-AEF4-E91D19EAD76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EFA50D-D255-41A0-AEF4-E91D19EAD76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0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Z4NuX0qWu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1944216"/>
          </a:xfrm>
        </p:spPr>
        <p:txBody>
          <a:bodyPr/>
          <a:lstStyle/>
          <a:p>
            <a:r>
              <a:rPr lang="en-US" sz="3600" dirty="0">
                <a:solidFill>
                  <a:srgbClr val="CC6600"/>
                </a:solidFill>
              </a:rPr>
              <a:t>While watching the video clip below, write down the varying types of landscapes you see. When instructed share these with a partner.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97" y="263691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2"/>
              </a:rPr>
              <a:t>This is Australia: Great Southern Land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8721" y="3501008"/>
            <a:ext cx="84249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kern="0" dirty="0">
                <a:solidFill>
                  <a:srgbClr val="CC6600"/>
                </a:solidFill>
              </a:rPr>
              <a:t>In this lesson you will learn how location, climate, and natural resources impact the people of Australia.</a:t>
            </a:r>
          </a:p>
        </p:txBody>
      </p:sp>
    </p:spTree>
    <p:extLst>
      <p:ext uri="{BB962C8B-B14F-4D97-AF65-F5344CB8AC3E}">
        <p14:creationId xmlns:p14="http://schemas.microsoft.com/office/powerpoint/2010/main" val="15716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815879"/>
          </a:xfrm>
        </p:spPr>
        <p:txBody>
          <a:bodyPr/>
          <a:lstStyle/>
          <a:p>
            <a:r>
              <a:rPr lang="en-US" u="sng" dirty="0">
                <a:solidFill>
                  <a:srgbClr val="CC6600"/>
                </a:solidFill>
              </a:rPr>
              <a:t>Australia’s Natural Resources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28992" cy="4680520"/>
          </a:xfrm>
        </p:spPr>
        <p:txBody>
          <a:bodyPr/>
          <a:lstStyle/>
          <a:p>
            <a:r>
              <a:rPr lang="en-US" sz="3100" dirty="0"/>
              <a:t>The coastline has many natural resources</a:t>
            </a:r>
          </a:p>
          <a:p>
            <a:r>
              <a:rPr lang="en-US" sz="3100" dirty="0"/>
              <a:t>One of Australia’s largest natural resources is coal, which is burned for energy. Iron ore and gold are other important natural resources</a:t>
            </a:r>
          </a:p>
          <a:p>
            <a:r>
              <a:rPr lang="en-US" sz="3100" dirty="0"/>
              <a:t>It produces enough coal to provide electricity for its citizens and sells the rest to other countries</a:t>
            </a:r>
          </a:p>
          <a:p>
            <a:r>
              <a:rPr lang="en-US" sz="3100" dirty="0"/>
              <a:t>In the outback, there are huge ranches. Many farmers raise sheep that produce wool to export</a:t>
            </a: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038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realgap.co.uk/sites/default/files/imagecache/trip_pics_lightbox/trip/pics/australia_outback_ranch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68" y="3297030"/>
            <a:ext cx="4796313" cy="3613224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97" y="3114215"/>
            <a:ext cx="5471156" cy="374378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http://www.artsintulsa.com/Photos%20for%20Art/Santa%20Fe/NM-Desert-Ranch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0" y="0"/>
            <a:ext cx="5395969" cy="3244776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1.businessinsider.com/image/4e42a7f7eab8ea124b000000/for-sale-an-australian-ranch-so-massive-you-need-a-plane-to-cross-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13" y="0"/>
            <a:ext cx="4326368" cy="3244776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71693"/>
            <a:ext cx="8496944" cy="1080120"/>
          </a:xfrm>
        </p:spPr>
        <p:txBody>
          <a:bodyPr/>
          <a:lstStyle/>
          <a:p>
            <a:r>
              <a:rPr lang="en-US" dirty="0">
                <a:solidFill>
                  <a:srgbClr val="CC6600"/>
                </a:solidFill>
              </a:rPr>
              <a:t>Where do most people live in Australia? Why?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0" y="1556792"/>
            <a:ext cx="4759067" cy="3960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56" y="1772816"/>
            <a:ext cx="3600400" cy="3275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098" cy="1584176"/>
          </a:xfrm>
        </p:spPr>
        <p:txBody>
          <a:bodyPr/>
          <a:lstStyle/>
          <a:p>
            <a:r>
              <a:rPr lang="en-US" sz="3200" b="1" dirty="0">
                <a:solidFill>
                  <a:srgbClr val="CC6600"/>
                </a:solidFill>
              </a:rPr>
              <a:t>Most Australians live along the Eastern and Southeastern coastline because of its fresh water, fertile land, and natural resources.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176464" cy="34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737" y="188640"/>
            <a:ext cx="8712098" cy="1584176"/>
          </a:xfrm>
        </p:spPr>
        <p:txBody>
          <a:bodyPr/>
          <a:lstStyle/>
          <a:p>
            <a:r>
              <a:rPr lang="en-US" sz="3200" b="1" dirty="0">
                <a:solidFill>
                  <a:srgbClr val="CC6600"/>
                </a:solidFill>
              </a:rPr>
              <a:t>Many Australians live in large coastal towns where they have access to large industries and international businesses.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37" y="1988840"/>
            <a:ext cx="3482299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0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4608512"/>
          </a:xfrm>
        </p:spPr>
        <p:txBody>
          <a:bodyPr/>
          <a:lstStyle/>
          <a:p>
            <a:r>
              <a:rPr lang="en-US" sz="4200" b="1" dirty="0">
                <a:solidFill>
                  <a:srgbClr val="CC6600"/>
                </a:solidFill>
              </a:rPr>
              <a:t>Write a sentence using location, climate, or natural resources that could convince someone to visit Australia.</a:t>
            </a:r>
            <a:br>
              <a:rPr lang="en-US" sz="4800" b="1" dirty="0">
                <a:solidFill>
                  <a:srgbClr val="CC6600"/>
                </a:solidFill>
              </a:rPr>
            </a:br>
            <a:br>
              <a:rPr lang="en-US" sz="3600" b="1" dirty="0">
                <a:solidFill>
                  <a:srgbClr val="CC6600"/>
                </a:solidFill>
              </a:rPr>
            </a:br>
            <a:r>
              <a:rPr lang="en-US" sz="4200" b="1" dirty="0">
                <a:solidFill>
                  <a:srgbClr val="CC6600"/>
                </a:solidFill>
              </a:rPr>
              <a:t>When instructed, share your sentence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32062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39" y="260648"/>
            <a:ext cx="8588127" cy="1080120"/>
          </a:xfrm>
        </p:spPr>
        <p:txBody>
          <a:bodyPr/>
          <a:lstStyle/>
          <a:p>
            <a:r>
              <a:rPr lang="en-US" sz="4600" dirty="0">
                <a:solidFill>
                  <a:srgbClr val="CC6600"/>
                </a:solidFill>
              </a:rPr>
              <a:t>How does Australia’s location impact its trade?</a:t>
            </a:r>
          </a:p>
        </p:txBody>
      </p:sp>
      <p:pic>
        <p:nvPicPr>
          <p:cNvPr id="2050" name="Picture 2" descr="http://upload.wikimedia.org/wikipedia/commons/c/cd/AustraliaWorld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7"/>
            <a:ext cx="8839647" cy="38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39" y="260648"/>
            <a:ext cx="8692049" cy="1080120"/>
          </a:xfrm>
        </p:spPr>
        <p:txBody>
          <a:bodyPr/>
          <a:lstStyle/>
          <a:p>
            <a:r>
              <a:rPr lang="en-US" sz="4600" dirty="0">
                <a:solidFill>
                  <a:srgbClr val="CC6600"/>
                </a:solidFill>
              </a:rPr>
              <a:t>Who are Australia’s main trading partners? Why?</a:t>
            </a:r>
          </a:p>
        </p:txBody>
      </p:sp>
      <p:pic>
        <p:nvPicPr>
          <p:cNvPr id="2050" name="Picture 2" descr="http://upload.wikimedia.org/wikipedia/commons/c/cd/AustraliaWorld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8839647" cy="38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0790" y="198884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Export Partners: China 33.7%, Japan 18%, South Korea 7.4%, US 4.2% (2014 CIA World </a:t>
            </a:r>
            <a:r>
              <a:rPr lang="en-US" sz="2400" b="1" dirty="0" err="1"/>
              <a:t>Factbook</a:t>
            </a:r>
            <a:r>
              <a:rPr lang="en-US" sz="2400" b="1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366" y="335699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Import Partners: China 20.5%, US 10.6%, Japan 6.8%, Singapore 5%, Germany 4.7%, South Korea 4.7% </a:t>
            </a:r>
            <a:br>
              <a:rPr lang="en-US" sz="2400" b="1" dirty="0"/>
            </a:br>
            <a:r>
              <a:rPr lang="en-US" sz="2400" b="1" dirty="0"/>
              <a:t>(2014 World </a:t>
            </a:r>
            <a:r>
              <a:rPr lang="en-US" sz="2400" b="1" dirty="0" err="1"/>
              <a:t>Factbook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85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28992" cy="1512168"/>
          </a:xfrm>
        </p:spPr>
        <p:txBody>
          <a:bodyPr/>
          <a:lstStyle/>
          <a:p>
            <a:r>
              <a:rPr lang="en-US" sz="2800" b="1" dirty="0">
                <a:solidFill>
                  <a:srgbClr val="CC6600"/>
                </a:solidFill>
              </a:rPr>
              <a:t>Because of Australia’s location in the southeast Pacific Ocean, its main trading partners are China, Japan, South Korea, and other Asian countries.</a:t>
            </a:r>
          </a:p>
        </p:txBody>
      </p:sp>
      <p:pic>
        <p:nvPicPr>
          <p:cNvPr id="2050" name="Picture 2" descr="http://upload.wikimedia.org/wikipedia/commons/c/cd/AustraliaWorld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930004" cy="34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4851" y="79460"/>
            <a:ext cx="90364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kern="0" dirty="0">
                <a:solidFill>
                  <a:srgbClr val="CC6600"/>
                </a:solidFill>
              </a:rPr>
              <a:t>The summarizer gives you four scenarios and asks you identify on a map where you would live based on the scenario and then an explanation of why you would live there using details from the lesson.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83535" y="6084656"/>
            <a:ext cx="5359127" cy="75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kern="0" dirty="0">
                <a:solidFill>
                  <a:srgbClr val="CC6600"/>
                </a:solidFill>
              </a:rPr>
              <a:t>Let’s do an example together.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732505"/>
              </p:ext>
            </p:extLst>
          </p:nvPr>
        </p:nvGraphicFramePr>
        <p:xfrm>
          <a:off x="1979712" y="2060848"/>
          <a:ext cx="50292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Acrobat Document" r:id="rId3" imgW="5029155" imgH="3886200" progId="AcroExch.Document.11">
                  <p:embed/>
                </p:oleObj>
              </mc:Choice>
              <mc:Fallback>
                <p:oleObj name="Acrobat Document" r:id="rId3" imgW="5029155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2060848"/>
                        <a:ext cx="5029200" cy="3886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23528" y="116632"/>
            <a:ext cx="8496944" cy="2160240"/>
          </a:xfrm>
        </p:spPr>
        <p:txBody>
          <a:bodyPr/>
          <a:lstStyle/>
          <a:p>
            <a:r>
              <a:rPr lang="en-US" sz="4500" b="1" dirty="0">
                <a:solidFill>
                  <a:srgbClr val="422C16"/>
                </a:solidFill>
              </a:rPr>
              <a:t>How do location, climate, and natural resources affect people in Australia?</a:t>
            </a:r>
            <a:endParaRPr lang="es-ES" sz="4500" b="1" dirty="0">
              <a:solidFill>
                <a:srgbClr val="422C16"/>
              </a:solidFill>
            </a:endParaRPr>
          </a:p>
        </p:txBody>
      </p:sp>
      <p:sp>
        <p:nvSpPr>
          <p:cNvPr id="2139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564904"/>
            <a:ext cx="8856984" cy="2736502"/>
          </a:xfrm>
        </p:spPr>
        <p:txBody>
          <a:bodyPr/>
          <a:lstStyle/>
          <a:p>
            <a:pPr algn="l"/>
            <a:r>
              <a:rPr lang="es-UY" sz="2600" b="1" dirty="0">
                <a:solidFill>
                  <a:srgbClr val="CC6600"/>
                </a:solidFill>
              </a:rPr>
              <a:t>Standard(s):</a:t>
            </a:r>
          </a:p>
          <a:p>
            <a:pPr algn="l"/>
            <a:r>
              <a:rPr lang="en-US" sz="2600" b="1" dirty="0">
                <a:solidFill>
                  <a:srgbClr val="CC6600"/>
                </a:solidFill>
              </a:rPr>
              <a:t>SS6G13a. Describe how Australia’s location, climate, and natural resources have affected where people live.</a:t>
            </a:r>
          </a:p>
          <a:p>
            <a:pPr algn="l"/>
            <a:endParaRPr lang="en-US" sz="1100" b="1" dirty="0">
              <a:solidFill>
                <a:srgbClr val="CC6600"/>
              </a:solidFill>
            </a:endParaRPr>
          </a:p>
          <a:p>
            <a:pPr algn="l"/>
            <a:r>
              <a:rPr lang="en-US" sz="2600" b="1" dirty="0">
                <a:solidFill>
                  <a:srgbClr val="CC6600"/>
                </a:solidFill>
              </a:rPr>
              <a:t>SS6G13b. Describe how Australia’s location, climate, and natural resources impact trade.</a:t>
            </a:r>
          </a:p>
        </p:txBody>
      </p:sp>
    </p:spTree>
    <p:extLst>
      <p:ext uri="{BB962C8B-B14F-4D97-AF65-F5344CB8AC3E}">
        <p14:creationId xmlns:p14="http://schemas.microsoft.com/office/powerpoint/2010/main" val="5427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8857" y="14334"/>
            <a:ext cx="90364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kern="0" dirty="0">
                <a:solidFill>
                  <a:srgbClr val="CC6600"/>
                </a:solidFill>
              </a:rPr>
              <a:t>As a tourist visiting Australia, I decide to visit Mt. Kosciusko and the Murray River (no these are not physical features that you previously learned). </a:t>
            </a:r>
          </a:p>
          <a:p>
            <a:endParaRPr lang="en-US" sz="1600" kern="0" dirty="0">
              <a:solidFill>
                <a:srgbClr val="CC6600"/>
              </a:solidFill>
            </a:endParaRPr>
          </a:p>
          <a:p>
            <a:r>
              <a:rPr lang="en-US" sz="2000" kern="0" dirty="0">
                <a:solidFill>
                  <a:srgbClr val="CC6600"/>
                </a:solidFill>
              </a:rPr>
              <a:t>First, I identify these physical features on my Australia blank map. Second, I write 2-3 sentences describing where I’m visiting and the types of things I experience based on the information I received from the lesson.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3569" y="2066072"/>
            <a:ext cx="3528392" cy="2592287"/>
            <a:chOff x="204475" y="2276873"/>
            <a:chExt cx="3719453" cy="2751966"/>
          </a:xfrm>
        </p:grpSpPr>
        <p:pic>
          <p:nvPicPr>
            <p:cNvPr id="3074" name="Picture 2" descr="http://prantiks.weebly.com/uploads/2/6/8/7/26877359/4046610_ori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75" y="2276873"/>
              <a:ext cx="3719453" cy="27519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1802296" y="4216829"/>
              <a:ext cx="576064" cy="2880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78632" y="4005064"/>
              <a:ext cx="576064" cy="2880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6056" y="2066072"/>
            <a:ext cx="3454945" cy="2783993"/>
            <a:chOff x="5076056" y="2190445"/>
            <a:chExt cx="3454945" cy="2783993"/>
          </a:xfrm>
        </p:grpSpPr>
        <p:grpSp>
          <p:nvGrpSpPr>
            <p:cNvPr id="11" name="Group 10"/>
            <p:cNvGrpSpPr/>
            <p:nvPr/>
          </p:nvGrpSpPr>
          <p:grpSpPr>
            <a:xfrm>
              <a:off x="5076056" y="2190445"/>
              <a:ext cx="3454945" cy="2783993"/>
              <a:chOff x="5076056" y="2190445"/>
              <a:chExt cx="3454945" cy="278399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2190445"/>
                <a:ext cx="3096344" cy="278399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228184" y="4216829"/>
                <a:ext cx="792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Murray River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630901" y="4304183"/>
                <a:ext cx="9001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Mt.</a:t>
                </a:r>
                <a:br>
                  <a:rPr lang="en-US" sz="1100" dirty="0"/>
                </a:br>
                <a:r>
                  <a:rPr lang="en-US" sz="1100" dirty="0"/>
                  <a:t>Kosciusko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V="1">
              <a:off x="6732240" y="4077072"/>
              <a:ext cx="216024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596336" y="4324261"/>
              <a:ext cx="360040" cy="1080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79513" y="4974438"/>
            <a:ext cx="874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Based on what you learned, what might we include in our sentence(s)?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3872" y="5517232"/>
            <a:ext cx="8665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Today I visited Mt. Kosciusko in southeastern Australia while the temperatures were mild. Tomorrow I plan to visit the mouth of the Murray River which is located near a major city so there will be a lot of people to see. It will be sunny with a mild temperature which should make walking around more pleasant.</a:t>
            </a:r>
          </a:p>
        </p:txBody>
      </p:sp>
    </p:spTree>
    <p:extLst>
      <p:ext uri="{BB962C8B-B14F-4D97-AF65-F5344CB8AC3E}">
        <p14:creationId xmlns:p14="http://schemas.microsoft.com/office/powerpoint/2010/main" val="41259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</p:spPr>
        <p:txBody>
          <a:bodyPr/>
          <a:lstStyle/>
          <a:p>
            <a:r>
              <a:rPr lang="en-US" sz="3000" dirty="0">
                <a:solidFill>
                  <a:srgbClr val="CC6600"/>
                </a:solidFill>
              </a:rPr>
              <a:t>Examine the population density, natural resources, climate and physical features of Australia.</a:t>
            </a:r>
            <a:r>
              <a:rPr lang="en-US" sz="3100" dirty="0">
                <a:solidFill>
                  <a:srgbClr val="CC6600"/>
                </a:solidFill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764294"/>
              </p:ext>
            </p:extLst>
          </p:nvPr>
        </p:nvGraphicFramePr>
        <p:xfrm>
          <a:off x="1547664" y="1399416"/>
          <a:ext cx="5777583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5029155" imgH="3886200" progId="AcroExch.Document.11">
                  <p:embed/>
                </p:oleObj>
              </mc:Choice>
              <mc:Fallback>
                <p:oleObj name="Acrobat Document" r:id="rId3" imgW="5029155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399416"/>
                        <a:ext cx="5777583" cy="446449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5877272"/>
            <a:ext cx="88569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000" kern="0" dirty="0">
                <a:solidFill>
                  <a:srgbClr val="CC6600"/>
                </a:solidFill>
              </a:rPr>
              <a:t>Use the maps to answer questions about Australia.</a:t>
            </a:r>
            <a:endParaRPr lang="en-US" sz="3100" kern="0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80120"/>
          </a:xfrm>
        </p:spPr>
        <p:txBody>
          <a:bodyPr/>
          <a:lstStyle/>
          <a:p>
            <a:r>
              <a:rPr lang="en-US" sz="6000" u="sng" dirty="0">
                <a:solidFill>
                  <a:srgbClr val="CC6600"/>
                </a:solidFill>
              </a:rPr>
              <a:t>Australia</a:t>
            </a:r>
          </a:p>
        </p:txBody>
      </p:sp>
      <p:pic>
        <p:nvPicPr>
          <p:cNvPr id="2050" name="Picture 2" descr="http://upload.wikimedia.org/wikipedia/commons/c/cd/AustraliaWorld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839647" cy="38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872208"/>
          </a:xfrm>
        </p:spPr>
        <p:txBody>
          <a:bodyPr/>
          <a:lstStyle/>
          <a:p>
            <a:r>
              <a:rPr lang="en-US" sz="4000" dirty="0">
                <a:solidFill>
                  <a:srgbClr val="CC6600"/>
                </a:solidFill>
              </a:rPr>
              <a:t>Use your graphic organizer to summarize the important information from the lesson.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87957"/>
              </p:ext>
            </p:extLst>
          </p:nvPr>
        </p:nvGraphicFramePr>
        <p:xfrm>
          <a:off x="1763688" y="2348880"/>
          <a:ext cx="5544616" cy="428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029155" imgH="3886200" progId="AcroExch.Document.11">
                  <p:embed/>
                </p:oleObj>
              </mc:Choice>
              <mc:Fallback>
                <p:oleObj name="Acrobat Document" r:id="rId3" imgW="5029155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2348880"/>
                        <a:ext cx="5544616" cy="428447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491" y="116632"/>
            <a:ext cx="8496944" cy="1080120"/>
          </a:xfrm>
        </p:spPr>
        <p:txBody>
          <a:bodyPr/>
          <a:lstStyle/>
          <a:p>
            <a:r>
              <a:rPr lang="en-US" sz="5400" u="sng" dirty="0">
                <a:solidFill>
                  <a:srgbClr val="CC6600"/>
                </a:solidFill>
              </a:rPr>
              <a:t>Australia’s Land &amp; Climate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9" y="1484784"/>
            <a:ext cx="3528392" cy="3608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429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815879"/>
          </a:xfrm>
        </p:spPr>
        <p:txBody>
          <a:bodyPr/>
          <a:lstStyle/>
          <a:p>
            <a:r>
              <a:rPr lang="en-US" sz="5400" u="sng" dirty="0">
                <a:solidFill>
                  <a:srgbClr val="CC6600"/>
                </a:solidFill>
              </a:rPr>
              <a:t>Australia’s Land &amp; Climate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0960" cy="3933043"/>
          </a:xfrm>
        </p:spPr>
        <p:txBody>
          <a:bodyPr/>
          <a:lstStyle/>
          <a:p>
            <a:r>
              <a:rPr lang="en-US" sz="3800" dirty="0"/>
              <a:t>Deserts cover two-thirds of the island</a:t>
            </a:r>
          </a:p>
          <a:p>
            <a:r>
              <a:rPr lang="en-US" sz="3800" dirty="0"/>
              <a:t>The interior of the island is mostly dry, flat land called the outback</a:t>
            </a:r>
          </a:p>
          <a:p>
            <a:r>
              <a:rPr lang="en-US" sz="3800" dirty="0"/>
              <a:t>The most fertile land on the island is near the coast, which has access to plenty of rain and fresh water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8968"/>
            <a:ext cx="8229600" cy="815879"/>
          </a:xfrm>
        </p:spPr>
        <p:txBody>
          <a:bodyPr/>
          <a:lstStyle/>
          <a:p>
            <a:r>
              <a:rPr lang="en-US" u="sng" dirty="0">
                <a:solidFill>
                  <a:srgbClr val="CC6600"/>
                </a:solidFill>
              </a:rPr>
              <a:t>Australia’s Land &amp; Climate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48699"/>
            <a:ext cx="8928992" cy="4536504"/>
          </a:xfrm>
        </p:spPr>
        <p:txBody>
          <a:bodyPr/>
          <a:lstStyle/>
          <a:p>
            <a:r>
              <a:rPr lang="en-US" sz="3300" dirty="0"/>
              <a:t>Summer lasts from Dec-Mar and Winter lasts from June-August</a:t>
            </a:r>
          </a:p>
          <a:p>
            <a:r>
              <a:rPr lang="en-US" sz="3300" dirty="0"/>
              <a:t>Coastal areas get plenty of rain in the summer and winter while the interior stays dry all year</a:t>
            </a:r>
          </a:p>
          <a:p>
            <a:r>
              <a:rPr lang="en-US" sz="3300" dirty="0"/>
              <a:t>On the coast temperatures are usually mild while the interior (outback) stays warm during the day and chilly at night</a:t>
            </a:r>
          </a:p>
        </p:txBody>
      </p:sp>
    </p:spTree>
    <p:extLst>
      <p:ext uri="{BB962C8B-B14F-4D97-AF65-F5344CB8AC3E}">
        <p14:creationId xmlns:p14="http://schemas.microsoft.com/office/powerpoint/2010/main" val="139573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3779912" cy="2520280"/>
          </a:xfrm>
        </p:spPr>
        <p:txBody>
          <a:bodyPr/>
          <a:lstStyle/>
          <a:p>
            <a:r>
              <a:rPr lang="en-US" sz="5000" u="sng" dirty="0">
                <a:solidFill>
                  <a:srgbClr val="CC6600"/>
                </a:solidFill>
              </a:rPr>
              <a:t>Australia’s Natural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505968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Diseño predeterminado</vt:lpstr>
      <vt:lpstr>1_Diseño predeterminado</vt:lpstr>
      <vt:lpstr>2_Diseño predeterminado</vt:lpstr>
      <vt:lpstr>Acrobat Document</vt:lpstr>
      <vt:lpstr>While watching the video clip below, write down the varying types of landscapes you see. When instructed share these with a partner.</vt:lpstr>
      <vt:lpstr>How do location, climate, and natural resources affect people in Australia?</vt:lpstr>
      <vt:lpstr>Examine the population density, natural resources, climate and physical features of Australia. </vt:lpstr>
      <vt:lpstr>Australia</vt:lpstr>
      <vt:lpstr>Use your graphic organizer to summarize the important information from the lesson.</vt:lpstr>
      <vt:lpstr>Australia’s Land &amp; Climate</vt:lpstr>
      <vt:lpstr>Australia’s Land &amp; Climate</vt:lpstr>
      <vt:lpstr>Australia’s Land &amp; Climate</vt:lpstr>
      <vt:lpstr>Australia’s Natural Resources</vt:lpstr>
      <vt:lpstr>Australia’s Natural Resources</vt:lpstr>
      <vt:lpstr>PowerPoint Presentation</vt:lpstr>
      <vt:lpstr>Where do most people live in Australia? Why?</vt:lpstr>
      <vt:lpstr>Most Australians live along the Eastern and Southeastern coastline because of its fresh water, fertile land, and natural resources.</vt:lpstr>
      <vt:lpstr>Many Australians live in large coastal towns where they have access to large industries and international businesses.</vt:lpstr>
      <vt:lpstr>Write a sentence using location, climate, or natural resources that could convince someone to visit Australia.  When instructed, share your sentence with a partner.</vt:lpstr>
      <vt:lpstr>How does Australia’s location impact its trade?</vt:lpstr>
      <vt:lpstr>Who are Australia’s main trading partners? Why?</vt:lpstr>
      <vt:lpstr>Because of Australia’s location in the southeast Pacific Ocean, its main trading partners are China, Japan, South Korea, and other Asian countries.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Kyra Rivera</cp:lastModifiedBy>
  <cp:revision>553</cp:revision>
  <dcterms:created xsi:type="dcterms:W3CDTF">2010-05-23T14:28:12Z</dcterms:created>
  <dcterms:modified xsi:type="dcterms:W3CDTF">2019-04-23T14:45:41Z</dcterms:modified>
</cp:coreProperties>
</file>