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8108" autoAdjust="0"/>
  </p:normalViewPr>
  <p:slideViewPr>
    <p:cSldViewPr>
      <p:cViewPr varScale="1">
        <p:scale>
          <a:sx n="63" d="100"/>
          <a:sy n="63" d="100"/>
        </p:scale>
        <p:origin x="15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51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AFBF1B-5F7B-462F-BC63-EB63201D7A11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ADD67C-F7D8-4387-ABA9-6387F53D3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82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6</a:t>
            </a:r>
            <a:r>
              <a:rPr lang="en-US" altLang="en-US" baseline="30000" dirty="0"/>
              <a:t>th</a:t>
            </a:r>
            <a:r>
              <a:rPr lang="en-US" altLang="en-US" dirty="0"/>
              <a:t> Grade- This information is meant to be used in conjunction with the 6</a:t>
            </a:r>
            <a:r>
              <a:rPr lang="en-US" altLang="en-US" baseline="30000" dirty="0"/>
              <a:t>th</a:t>
            </a:r>
            <a:r>
              <a:rPr lang="en-US" altLang="en-US" dirty="0"/>
              <a:t> and 7</a:t>
            </a:r>
            <a:r>
              <a:rPr lang="en-US" altLang="en-US" baseline="30000" dirty="0"/>
              <a:t>th</a:t>
            </a:r>
            <a:r>
              <a:rPr lang="en-US" altLang="en-US" dirty="0"/>
              <a:t> grade Teacher Notes.  For additional resources, go to GeorgiaStandards.org.  (Note: This is not an expectation for students to memorize numbers, but to understand that factors that influence specific countries to move more towards a command or market economy). The numbering system is based on The Heritage Foundation’s Economic Freedom Index 2009 The Heritage Foundation is a conservative organization that has partnered with the Wall Street Journal for over a decade to evaluate each country based on a set of 10 criteria to determine economic freedom.  Update information using resources listed in the Teacher Notes.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5DBCB5-6DAC-4CFF-9FE8-60254D45B9A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B9932-25A6-48B3-BF99-B2095D1CB662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DF4D-810B-4D09-902B-D8249B148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9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F8CA-80BB-49FB-8F95-CC39A4266853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0F414-952F-4ABA-A079-3BD37FB37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2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B5716-6FAA-4D53-B7CF-C94B323A6F30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80CC-D6DD-4581-A4B4-3D161434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0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8F7EC-A4CA-4499-A17D-37E09A43AFD2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9391-C190-4943-B2AB-3743F58FF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5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C7707-7C83-41C1-9181-68D38B971FE8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F2A2-54CC-4093-95A8-CBF5C160B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3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396A-8C19-4F22-AB6F-9051E2E1004C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5A58-9C6D-4920-8BB9-32F034778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3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F1E5-45BF-4C55-8B41-812E25ED2C55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5EB0-8767-4CAD-A934-5287048AC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DD956-853D-4EC8-9B12-49A97E9AD463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BA35-9411-49A3-BC3B-37976DB8B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1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CE07-1315-404C-ACFA-3D60516784EF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CF72E-DA97-4E39-9B2E-528CBCF8E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2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3B93-3B18-4B77-9D7A-EC63E3C96F47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3FF2-7691-48F8-88D6-5046D3BA3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2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6393-3C73-4ADE-AD24-34A00CA70CA4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CA3C-F78F-48A2-89C1-7D35C95A2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E88F3C-937A-49D5-AD98-F931D72C7A07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FA4EC2-BE4C-4EF4-A2E9-2C16611C4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 rot="20331267">
            <a:off x="-609600" y="990600"/>
            <a:ext cx="5105400" cy="1143000"/>
          </a:xfrm>
        </p:spPr>
        <p:txBody>
          <a:bodyPr/>
          <a:lstStyle/>
          <a:p>
            <a:pPr eaLnBrk="1" hangingPunct="1"/>
            <a:r>
              <a:rPr lang="en-US" alt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Economic </a:t>
            </a:r>
            <a:br>
              <a:rPr lang="en-US" alt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Systems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4343400"/>
            <a:ext cx="2057400" cy="792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3200" b="1">
                <a:solidFill>
                  <a:srgbClr val="FF3300"/>
                </a:solidFill>
                <a:latin typeface="Arial" charset="0"/>
              </a:rPr>
              <a:t>Pure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3200" b="1">
                <a:solidFill>
                  <a:srgbClr val="FF3300"/>
                </a:solidFill>
                <a:latin typeface="Arial" charset="0"/>
              </a:rPr>
              <a:t>Market</a:t>
            </a:r>
          </a:p>
        </p:txBody>
      </p:sp>
      <p:sp>
        <p:nvSpPr>
          <p:cNvPr id="9221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en-US" altLang="en-US" sz="2400" b="1">
              <a:latin typeface="Calibri" pitchFamily="34" charset="0"/>
            </a:endParaRPr>
          </a:p>
        </p:txBody>
      </p:sp>
      <p:sp>
        <p:nvSpPr>
          <p:cNvPr id="9222" name="Content Placeholder 3"/>
          <p:cNvSpPr txBox="1">
            <a:spLocks/>
          </p:cNvSpPr>
          <p:nvPr/>
        </p:nvSpPr>
        <p:spPr bwMode="auto">
          <a:xfrm>
            <a:off x="0" y="4343400"/>
            <a:ext cx="2286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altLang="en-US" sz="3200" b="1">
                <a:solidFill>
                  <a:srgbClr val="FF3300"/>
                </a:solidFill>
              </a:rPr>
              <a:t>Pure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altLang="en-US" sz="3200" b="1">
                <a:solidFill>
                  <a:srgbClr val="FF3300"/>
                </a:solidFill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2412" y="4615875"/>
            <a:ext cx="355417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Mixed Economy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19260" y="3477220"/>
            <a:ext cx="1358065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301" y="3477220"/>
            <a:ext cx="5757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552407" y="2437606"/>
            <a:ext cx="1981200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3427413"/>
            <a:ext cx="8610600" cy="1587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8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304800"/>
            <a:ext cx="3200400" cy="12954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sz="3200" b="1"/>
              <a:t>Australia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200" b="1"/>
              <a:t>83%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Economic  Systems</vt:lpstr>
    </vt:vector>
  </TitlesOfParts>
  <Company>Georgia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(ppt)</dc:title>
  <dc:creator>GaDOE</dc:creator>
  <cp:lastModifiedBy>Kyra Rivera</cp:lastModifiedBy>
  <cp:revision>27</cp:revision>
  <dcterms:created xsi:type="dcterms:W3CDTF">2008-12-02T06:53:58Z</dcterms:created>
  <dcterms:modified xsi:type="dcterms:W3CDTF">2019-05-07T18:18:11Z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vel_Child">
    <vt:lpwstr/>
  </property>
  <property fmtid="{D5CDD505-2E9C-101B-9397-08002B2CF9AE}" pid="3" name="SortOrder">
    <vt:lpwstr>15.0000000000000</vt:lpwstr>
  </property>
  <property fmtid="{D5CDD505-2E9C-101B-9397-08002B2CF9AE}" pid="4" name="Complimentary Subject1">
    <vt:lpwstr/>
  </property>
  <property fmtid="{D5CDD505-2E9C-101B-9397-08002B2CF9AE}" pid="5" name="Exclude From Search">
    <vt:lpwstr>0</vt:lpwstr>
  </property>
  <property fmtid="{D5CDD505-2E9C-101B-9397-08002B2CF9AE}" pid="6" name="Text Placeholder">
    <vt:lpwstr>0</vt:lpwstr>
  </property>
  <property fmtid="{D5CDD505-2E9C-101B-9397-08002B2CF9AE}" pid="7" name="Complimentary Subject2">
    <vt:lpwstr/>
  </property>
  <property fmtid="{D5CDD505-2E9C-101B-9397-08002B2CF9AE}" pid="8" name="GPS_Grade">
    <vt:lpwstr>;#6;#</vt:lpwstr>
  </property>
  <property fmtid="{D5CDD505-2E9C-101B-9397-08002B2CF9AE}" pid="9" name="Subject_Parent">
    <vt:lpwstr>Social Studies</vt:lpwstr>
  </property>
  <property fmtid="{D5CDD505-2E9C-101B-9397-08002B2CF9AE}" pid="10" name="Course_Child">
    <vt:lpwstr/>
  </property>
  <property fmtid="{D5CDD505-2E9C-101B-9397-08002B2CF9AE}" pid="11" name="ContentType">
    <vt:lpwstr>GSO Framework Document</vt:lpwstr>
  </property>
  <property fmtid="{D5CDD505-2E9C-101B-9397-08002B2CF9AE}" pid="12" name="TabIndent">
    <vt:lpwstr>2.00000000000000</vt:lpwstr>
  </property>
</Properties>
</file>